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7" r:id="rId4"/>
    <p:sldId id="258" r:id="rId5"/>
    <p:sldId id="259" r:id="rId6"/>
    <p:sldId id="260" r:id="rId7"/>
    <p:sldId id="269" r:id="rId8"/>
    <p:sldId id="270" r:id="rId9"/>
    <p:sldId id="261" r:id="rId10"/>
    <p:sldId id="262" r:id="rId11"/>
    <p:sldId id="268" r:id="rId12"/>
    <p:sldId id="271" r:id="rId13"/>
    <p:sldId id="264" r:id="rId14"/>
    <p:sldId id="265"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84"/>
    <p:restoredTop sz="95213"/>
  </p:normalViewPr>
  <p:slideViewPr>
    <p:cSldViewPr snapToGrid="0" snapToObjects="1">
      <p:cViewPr varScale="1">
        <p:scale>
          <a:sx n="92" d="100"/>
          <a:sy n="92" d="100"/>
        </p:scale>
        <p:origin x="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4/26/19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4/26/19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 Id="rId3"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B55D1B-2614-0C4D-8916-20890502AF4E}"/>
              </a:ext>
            </a:extLst>
          </p:cNvPr>
          <p:cNvSpPr>
            <a:spLocks noGrp="1"/>
          </p:cNvSpPr>
          <p:nvPr>
            <p:ph type="ctrTitle"/>
          </p:nvPr>
        </p:nvSpPr>
        <p:spPr>
          <a:xfrm>
            <a:off x="606733" y="1785555"/>
            <a:ext cx="8565401" cy="1646302"/>
          </a:xfrm>
        </p:spPr>
        <p:txBody>
          <a:bodyPr/>
          <a:lstStyle/>
          <a:p>
            <a:r>
              <a:rPr kumimoji="1" lang="en-US" altLang="zh-CN" dirty="0"/>
              <a:t>Identify copyist of “Avila Bible” with Decision Tree</a:t>
            </a:r>
            <a:endParaRPr kumimoji="1" lang="zh-CN" altLang="en-US" dirty="0"/>
          </a:p>
        </p:txBody>
      </p:sp>
      <p:sp>
        <p:nvSpPr>
          <p:cNvPr id="3" name="副标题 2">
            <a:extLst>
              <a:ext uri="{FF2B5EF4-FFF2-40B4-BE49-F238E27FC236}">
                <a16:creationId xmlns:a16="http://schemas.microsoft.com/office/drawing/2014/main" xmlns="" id="{6A84AD47-AF70-3640-BA20-D315F916CC32}"/>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718385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1288249-AB7F-A54F-976E-DA7346A4B3FD}"/>
              </a:ext>
            </a:extLst>
          </p:cNvPr>
          <p:cNvSpPr>
            <a:spLocks noGrp="1"/>
          </p:cNvSpPr>
          <p:nvPr>
            <p:ph type="title"/>
          </p:nvPr>
        </p:nvSpPr>
        <p:spPr>
          <a:xfrm>
            <a:off x="677334" y="609600"/>
            <a:ext cx="8596668" cy="816864"/>
          </a:xfrm>
        </p:spPr>
        <p:txBody>
          <a:bodyPr/>
          <a:lstStyle/>
          <a:p>
            <a:r>
              <a:rPr kumimoji="1" lang="en-US" altLang="zh-CN" dirty="0"/>
              <a:t>Results</a:t>
            </a:r>
            <a:endParaRPr kumimoji="1" lang="zh-CN" altLang="en-US" dirty="0"/>
          </a:p>
        </p:txBody>
      </p:sp>
      <p:pic>
        <p:nvPicPr>
          <p:cNvPr id="5" name="图片 4">
            <a:extLst>
              <a:ext uri="{FF2B5EF4-FFF2-40B4-BE49-F238E27FC236}">
                <a16:creationId xmlns:a16="http://schemas.microsoft.com/office/drawing/2014/main" xmlns="" id="{BA898E56-2988-394B-89A9-EDAC03662E16}"/>
              </a:ext>
            </a:extLst>
          </p:cNvPr>
          <p:cNvPicPr>
            <a:picLocks noChangeAspect="1"/>
          </p:cNvPicPr>
          <p:nvPr/>
        </p:nvPicPr>
        <p:blipFill>
          <a:blip r:embed="rId2"/>
          <a:stretch>
            <a:fillRect/>
          </a:stretch>
        </p:blipFill>
        <p:spPr>
          <a:xfrm>
            <a:off x="476167" y="1207008"/>
            <a:ext cx="4790778" cy="3913632"/>
          </a:xfrm>
          <a:prstGeom prst="rect">
            <a:avLst/>
          </a:prstGeom>
        </p:spPr>
      </p:pic>
      <p:pic>
        <p:nvPicPr>
          <p:cNvPr id="8" name="内容占位符 7">
            <a:extLst>
              <a:ext uri="{FF2B5EF4-FFF2-40B4-BE49-F238E27FC236}">
                <a16:creationId xmlns:a16="http://schemas.microsoft.com/office/drawing/2014/main" xmlns="" id="{A1DD1E24-F347-BF4D-94CE-5A7DEA4DE765}"/>
              </a:ext>
            </a:extLst>
          </p:cNvPr>
          <p:cNvPicPr>
            <a:picLocks noGrp="1" noChangeAspect="1"/>
          </p:cNvPicPr>
          <p:nvPr>
            <p:ph idx="1"/>
          </p:nvPr>
        </p:nvPicPr>
        <p:blipFill>
          <a:blip r:embed="rId3"/>
          <a:stretch>
            <a:fillRect/>
          </a:stretch>
        </p:blipFill>
        <p:spPr>
          <a:xfrm>
            <a:off x="5468112" y="1207008"/>
            <a:ext cx="5003301" cy="3913632"/>
          </a:xfrm>
          <a:prstGeom prst="rect">
            <a:avLst/>
          </a:prstGeom>
        </p:spPr>
      </p:pic>
    </p:spTree>
    <p:extLst>
      <p:ext uri="{BB962C8B-B14F-4D97-AF65-F5344CB8AC3E}">
        <p14:creationId xmlns:p14="http://schemas.microsoft.com/office/powerpoint/2010/main" val="48801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5F434F8-AC27-7643-8DEE-3C8313622039}"/>
              </a:ext>
            </a:extLst>
          </p:cNvPr>
          <p:cNvSpPr>
            <a:spLocks noGrp="1"/>
          </p:cNvSpPr>
          <p:nvPr>
            <p:ph type="title"/>
          </p:nvPr>
        </p:nvSpPr>
        <p:spPr/>
        <p:txBody>
          <a:bodyPr/>
          <a:lstStyle/>
          <a:p>
            <a:r>
              <a:rPr kumimoji="1" lang="en-US" altLang="zh-CN" dirty="0"/>
              <a:t>F-score for each class:</a:t>
            </a:r>
            <a:endParaRPr kumimoji="1" lang="zh-CN" altLang="en-US" dirty="0"/>
          </a:p>
        </p:txBody>
      </p:sp>
      <p:pic>
        <p:nvPicPr>
          <p:cNvPr id="4" name="内容占位符 3">
            <a:extLst>
              <a:ext uri="{FF2B5EF4-FFF2-40B4-BE49-F238E27FC236}">
                <a16:creationId xmlns:a16="http://schemas.microsoft.com/office/drawing/2014/main" xmlns="" id="{DC62A754-3D90-CA46-9CC3-561380CFA8F1}"/>
              </a:ext>
            </a:extLst>
          </p:cNvPr>
          <p:cNvPicPr>
            <a:picLocks noGrp="1" noChangeAspect="1"/>
          </p:cNvPicPr>
          <p:nvPr>
            <p:ph idx="1"/>
          </p:nvPr>
        </p:nvPicPr>
        <p:blipFill>
          <a:blip r:embed="rId2"/>
          <a:stretch>
            <a:fillRect/>
          </a:stretch>
        </p:blipFill>
        <p:spPr>
          <a:xfrm>
            <a:off x="1345256" y="1270000"/>
            <a:ext cx="7928745" cy="4707692"/>
          </a:xfrm>
          <a:prstGeom prst="rect">
            <a:avLst/>
          </a:prstGeom>
        </p:spPr>
      </p:pic>
      <p:sp>
        <p:nvSpPr>
          <p:cNvPr id="5" name="文本框 4">
            <a:extLst>
              <a:ext uri="{FF2B5EF4-FFF2-40B4-BE49-F238E27FC236}">
                <a16:creationId xmlns:a16="http://schemas.microsoft.com/office/drawing/2014/main" xmlns="" id="{A4580ADC-27EB-CD46-89EC-1655CD00681B}"/>
              </a:ext>
            </a:extLst>
          </p:cNvPr>
          <p:cNvSpPr txBox="1"/>
          <p:nvPr/>
        </p:nvSpPr>
        <p:spPr>
          <a:xfrm>
            <a:off x="1272209" y="6056243"/>
            <a:ext cx="2337499" cy="369332"/>
          </a:xfrm>
          <a:prstGeom prst="rect">
            <a:avLst/>
          </a:prstGeom>
          <a:noFill/>
        </p:spPr>
        <p:txBody>
          <a:bodyPr wrap="none" rtlCol="0">
            <a:spAutoFit/>
          </a:bodyPr>
          <a:lstStyle/>
          <a:p>
            <a:r>
              <a:rPr kumimoji="1" lang="en-US" altLang="zh-CN" dirty="0"/>
              <a:t>Overall F score: 0.97</a:t>
            </a:r>
            <a:endParaRPr kumimoji="1" lang="zh-CN" altLang="en-US" dirty="0"/>
          </a:p>
        </p:txBody>
      </p:sp>
    </p:spTree>
    <p:extLst>
      <p:ext uri="{BB962C8B-B14F-4D97-AF65-F5344CB8AC3E}">
        <p14:creationId xmlns:p14="http://schemas.microsoft.com/office/powerpoint/2010/main" val="281156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xmlns="" id="{5E04D26C-CDEA-DA4B-BF4D-6CAE00B42200}"/>
              </a:ext>
            </a:extLst>
          </p:cNvPr>
          <p:cNvPicPr>
            <a:picLocks noGrp="1" noChangeAspect="1"/>
          </p:cNvPicPr>
          <p:nvPr>
            <p:ph idx="1"/>
          </p:nvPr>
        </p:nvPicPr>
        <p:blipFill>
          <a:blip r:embed="rId2"/>
          <a:stretch>
            <a:fillRect/>
          </a:stretch>
        </p:blipFill>
        <p:spPr>
          <a:xfrm>
            <a:off x="836888" y="1053919"/>
            <a:ext cx="4172433" cy="5108342"/>
          </a:xfrm>
        </p:spPr>
      </p:pic>
      <p:pic>
        <p:nvPicPr>
          <p:cNvPr id="7" name="图片 6">
            <a:extLst>
              <a:ext uri="{FF2B5EF4-FFF2-40B4-BE49-F238E27FC236}">
                <a16:creationId xmlns:a16="http://schemas.microsoft.com/office/drawing/2014/main" xmlns="" id="{0151209D-DD8E-B946-BB43-C788A4CBA97C}"/>
              </a:ext>
            </a:extLst>
          </p:cNvPr>
          <p:cNvPicPr>
            <a:picLocks noChangeAspect="1"/>
          </p:cNvPicPr>
          <p:nvPr/>
        </p:nvPicPr>
        <p:blipFill>
          <a:blip r:embed="rId3"/>
          <a:stretch>
            <a:fillRect/>
          </a:stretch>
        </p:blipFill>
        <p:spPr>
          <a:xfrm>
            <a:off x="5300870" y="790712"/>
            <a:ext cx="5141842" cy="5371549"/>
          </a:xfrm>
          <a:prstGeom prst="rect">
            <a:avLst/>
          </a:prstGeom>
        </p:spPr>
      </p:pic>
      <p:sp>
        <p:nvSpPr>
          <p:cNvPr id="8" name="右箭头 7">
            <a:extLst>
              <a:ext uri="{FF2B5EF4-FFF2-40B4-BE49-F238E27FC236}">
                <a16:creationId xmlns:a16="http://schemas.microsoft.com/office/drawing/2014/main" xmlns="" id="{F63B6D65-D675-0543-9BF3-BF02BC966736}"/>
              </a:ext>
            </a:extLst>
          </p:cNvPr>
          <p:cNvSpPr/>
          <p:nvPr/>
        </p:nvSpPr>
        <p:spPr>
          <a:xfrm>
            <a:off x="4625009" y="927652"/>
            <a:ext cx="2663687" cy="1431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After Pruning </a:t>
            </a:r>
            <a:endParaRPr kumimoji="1" lang="zh-CN" altLang="en-US" dirty="0"/>
          </a:p>
        </p:txBody>
      </p:sp>
    </p:spTree>
    <p:extLst>
      <p:ext uri="{BB962C8B-B14F-4D97-AF65-F5344CB8AC3E}">
        <p14:creationId xmlns:p14="http://schemas.microsoft.com/office/powerpoint/2010/main" val="2880148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99FE739-B90A-1B46-8DB8-F0ED6462899F}"/>
              </a:ext>
            </a:extLst>
          </p:cNvPr>
          <p:cNvSpPr>
            <a:spLocks noGrp="1"/>
          </p:cNvSpPr>
          <p:nvPr>
            <p:ph type="title"/>
          </p:nvPr>
        </p:nvSpPr>
        <p:spPr>
          <a:xfrm>
            <a:off x="677334" y="609600"/>
            <a:ext cx="8596668" cy="871728"/>
          </a:xfrm>
        </p:spPr>
        <p:txBody>
          <a:bodyPr/>
          <a:lstStyle/>
          <a:p>
            <a:r>
              <a:rPr kumimoji="1" lang="en-US" altLang="zh-CN" dirty="0"/>
              <a:t>Conclusions</a:t>
            </a:r>
            <a:endParaRPr kumimoji="1" lang="zh-CN" altLang="en-US" dirty="0"/>
          </a:p>
        </p:txBody>
      </p:sp>
      <p:sp>
        <p:nvSpPr>
          <p:cNvPr id="3" name="内容占位符 2">
            <a:extLst>
              <a:ext uri="{FF2B5EF4-FFF2-40B4-BE49-F238E27FC236}">
                <a16:creationId xmlns:a16="http://schemas.microsoft.com/office/drawing/2014/main" xmlns="" id="{0E3A55FC-B4EA-974A-B6EE-74278620E347}"/>
              </a:ext>
            </a:extLst>
          </p:cNvPr>
          <p:cNvSpPr>
            <a:spLocks noGrp="1"/>
          </p:cNvSpPr>
          <p:nvPr>
            <p:ph idx="1"/>
          </p:nvPr>
        </p:nvSpPr>
        <p:spPr>
          <a:xfrm>
            <a:off x="677334" y="1481329"/>
            <a:ext cx="8596668" cy="4560034"/>
          </a:xfrm>
        </p:spPr>
        <p:txBody>
          <a:bodyPr>
            <a:normAutofit/>
          </a:bodyPr>
          <a:lstStyle/>
          <a:p>
            <a:r>
              <a:rPr kumimoji="1" lang="en-US" altLang="zh-CN" dirty="0"/>
              <a:t>From the first results plot, the train and test accuracy increase with the max depth of decision tree increases. But when depth is larger than 10, the influence on the test accuracy is very small. We choose the max depth=14 of the decision tree for the final model, which is a balance between efficient and effective. The final average of 12 classes F score is 0.97.  </a:t>
            </a:r>
            <a:r>
              <a:rPr kumimoji="1" lang="zh-CN" altLang="en-US" dirty="0"/>
              <a:t> </a:t>
            </a:r>
            <a:r>
              <a:rPr kumimoji="1" lang="en-US" altLang="zh-CN" dirty="0"/>
              <a:t>After pruning the tree, the final average F score is 0.95, slightly </a:t>
            </a:r>
            <a:r>
              <a:rPr kumimoji="1" lang="en-US" altLang="zh-CN"/>
              <a:t>lower score, but increasing the speed. </a:t>
            </a:r>
            <a:endParaRPr kumimoji="1" lang="en-US" altLang="zh-CN" dirty="0"/>
          </a:p>
          <a:p>
            <a:r>
              <a:rPr kumimoji="1" lang="en-US" altLang="zh-CN" dirty="0"/>
              <a:t>The decision tree model gives a good prediction performance on the copyist identification problem by using the features extracted from the texts. </a:t>
            </a:r>
            <a:r>
              <a:rPr kumimoji="1" lang="zh-CN" altLang="en-US" dirty="0"/>
              <a:t> </a:t>
            </a:r>
            <a:r>
              <a:rPr kumimoji="1" lang="en-US" altLang="zh-CN" dirty="0"/>
              <a:t>If the depth of the tree is too large, the model may meet overfitting problem. Tune the model and choose both efficient and effective model is necessary. </a:t>
            </a:r>
          </a:p>
          <a:p>
            <a:r>
              <a:rPr kumimoji="1" lang="en-US" altLang="zh-CN" dirty="0"/>
              <a:t>The row number variable is the first node in the decision tree, which means that this feature is most import for the copyist classification. </a:t>
            </a:r>
          </a:p>
          <a:p>
            <a:endParaRPr kumimoji="1" lang="en-US" altLang="zh-CN" dirty="0"/>
          </a:p>
          <a:p>
            <a:endParaRPr kumimoji="1" lang="zh-CN" altLang="en-US" dirty="0"/>
          </a:p>
        </p:txBody>
      </p:sp>
    </p:spTree>
    <p:extLst>
      <p:ext uri="{BB962C8B-B14F-4D97-AF65-F5344CB8AC3E}">
        <p14:creationId xmlns:p14="http://schemas.microsoft.com/office/powerpoint/2010/main" val="263683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F817677-C6A3-3B4A-BB09-29BD519D6332}"/>
              </a:ext>
            </a:extLst>
          </p:cNvPr>
          <p:cNvSpPr>
            <a:spLocks noGrp="1"/>
          </p:cNvSpPr>
          <p:nvPr>
            <p:ph type="title"/>
          </p:nvPr>
        </p:nvSpPr>
        <p:spPr>
          <a:xfrm>
            <a:off x="677334" y="609600"/>
            <a:ext cx="8596668" cy="853440"/>
          </a:xfrm>
        </p:spPr>
        <p:txBody>
          <a:bodyPr/>
          <a:lstStyle/>
          <a:p>
            <a:r>
              <a:rPr kumimoji="1" lang="en-US" altLang="zh-CN" dirty="0"/>
              <a:t>Study Strengths and Limitations</a:t>
            </a:r>
            <a:endParaRPr kumimoji="1" lang="zh-CN" altLang="en-US" dirty="0"/>
          </a:p>
        </p:txBody>
      </p:sp>
      <p:sp>
        <p:nvSpPr>
          <p:cNvPr id="3" name="内容占位符 2">
            <a:extLst>
              <a:ext uri="{FF2B5EF4-FFF2-40B4-BE49-F238E27FC236}">
                <a16:creationId xmlns:a16="http://schemas.microsoft.com/office/drawing/2014/main" xmlns="" id="{E224F3C8-73A8-C94B-8899-95C821AB6A36}"/>
              </a:ext>
            </a:extLst>
          </p:cNvPr>
          <p:cNvSpPr>
            <a:spLocks noGrp="1"/>
          </p:cNvSpPr>
          <p:nvPr>
            <p:ph idx="1"/>
          </p:nvPr>
        </p:nvSpPr>
        <p:spPr>
          <a:xfrm>
            <a:off x="677334" y="1316737"/>
            <a:ext cx="8596668" cy="4724626"/>
          </a:xfrm>
        </p:spPr>
        <p:txBody>
          <a:bodyPr/>
          <a:lstStyle/>
          <a:p>
            <a:r>
              <a:rPr kumimoji="1" lang="en-US" altLang="zh-CN" dirty="0"/>
              <a:t>Strengths:</a:t>
            </a:r>
          </a:p>
          <a:p>
            <a:pPr lvl="1"/>
            <a:r>
              <a:rPr kumimoji="1" lang="en-US" altLang="zh-CN" dirty="0"/>
              <a:t>The decision tree model is well-suited for the multi-class classification problem. </a:t>
            </a:r>
          </a:p>
          <a:p>
            <a:pPr lvl="1"/>
            <a:r>
              <a:rPr kumimoji="1" lang="en-US" altLang="zh-CN" dirty="0"/>
              <a:t>The  model complexity can be controlled by max depth of the decision tree. </a:t>
            </a:r>
          </a:p>
          <a:p>
            <a:pPr lvl="1"/>
            <a:r>
              <a:rPr kumimoji="1" lang="en-US" altLang="zh-CN" dirty="0"/>
              <a:t>Generated Tree can be easy to understand and analysis.</a:t>
            </a:r>
          </a:p>
          <a:p>
            <a:pPr lvl="1"/>
            <a:r>
              <a:rPr kumimoji="1" lang="en-US" altLang="zh-CN" dirty="0"/>
              <a:t>Large scale dataset is suitable. </a:t>
            </a:r>
          </a:p>
          <a:p>
            <a:r>
              <a:rPr kumimoji="1" lang="en-US" altLang="zh-CN" dirty="0"/>
              <a:t>Limitations:</a:t>
            </a:r>
          </a:p>
          <a:p>
            <a:pPr lvl="1"/>
            <a:r>
              <a:rPr kumimoji="1" lang="en-US" altLang="zh-CN" dirty="0"/>
              <a:t>Easy to be overfitting.</a:t>
            </a:r>
          </a:p>
          <a:p>
            <a:pPr lvl="1"/>
            <a:r>
              <a:rPr kumimoji="1" lang="en-US" altLang="zh-CN" dirty="0"/>
              <a:t>Information entropy may have some bias. </a:t>
            </a:r>
          </a:p>
          <a:p>
            <a:pPr lvl="1"/>
            <a:r>
              <a:rPr kumimoji="1" lang="en-US" altLang="zh-CN" dirty="0"/>
              <a:t>Further ensemble models(Random forests model, </a:t>
            </a:r>
            <a:r>
              <a:rPr kumimoji="1" lang="en-US" altLang="zh-CN" dirty="0" err="1"/>
              <a:t>Xgboosts</a:t>
            </a:r>
            <a:r>
              <a:rPr kumimoji="1" lang="en-US" altLang="zh-CN" dirty="0"/>
              <a:t> model) always perform better than single tree-oriented model.</a:t>
            </a:r>
          </a:p>
          <a:p>
            <a:pPr marL="457200" lvl="1" indent="0">
              <a:buNone/>
            </a:pPr>
            <a:endParaRPr kumimoji="1" lang="zh-CN" altLang="en-US" dirty="0"/>
          </a:p>
        </p:txBody>
      </p:sp>
    </p:spTree>
    <p:extLst>
      <p:ext uri="{BB962C8B-B14F-4D97-AF65-F5344CB8AC3E}">
        <p14:creationId xmlns:p14="http://schemas.microsoft.com/office/powerpoint/2010/main" val="4208335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9FF975C-9860-B943-8C0F-61867A73D4CE}"/>
              </a:ext>
            </a:extLst>
          </p:cNvPr>
          <p:cNvSpPr>
            <a:spLocks noGrp="1"/>
          </p:cNvSpPr>
          <p:nvPr>
            <p:ph type="title"/>
          </p:nvPr>
        </p:nvSpPr>
        <p:spPr>
          <a:xfrm>
            <a:off x="677334" y="609600"/>
            <a:ext cx="8596668" cy="768626"/>
          </a:xfrm>
        </p:spPr>
        <p:txBody>
          <a:bodyPr/>
          <a:lstStyle/>
          <a:p>
            <a:r>
              <a:rPr kumimoji="1" lang="en-US" altLang="zh-CN" dirty="0"/>
              <a:t>Future Study and Implications</a:t>
            </a:r>
            <a:endParaRPr kumimoji="1" lang="zh-CN" altLang="en-US" dirty="0"/>
          </a:p>
        </p:txBody>
      </p:sp>
      <p:sp>
        <p:nvSpPr>
          <p:cNvPr id="3" name="内容占位符 2">
            <a:extLst>
              <a:ext uri="{FF2B5EF4-FFF2-40B4-BE49-F238E27FC236}">
                <a16:creationId xmlns:a16="http://schemas.microsoft.com/office/drawing/2014/main" xmlns="" id="{411B3036-25D7-2F45-8507-325C2E823167}"/>
              </a:ext>
            </a:extLst>
          </p:cNvPr>
          <p:cNvSpPr>
            <a:spLocks noGrp="1"/>
          </p:cNvSpPr>
          <p:nvPr>
            <p:ph idx="1"/>
          </p:nvPr>
        </p:nvSpPr>
        <p:spPr>
          <a:xfrm>
            <a:off x="677334" y="1378227"/>
            <a:ext cx="8596668" cy="4663136"/>
          </a:xfrm>
        </p:spPr>
        <p:txBody>
          <a:bodyPr/>
          <a:lstStyle/>
          <a:p>
            <a:r>
              <a:rPr kumimoji="1" lang="en-US" altLang="zh-CN" dirty="0"/>
              <a:t>Implications:</a:t>
            </a:r>
          </a:p>
          <a:p>
            <a:pPr lvl="1"/>
            <a:r>
              <a:rPr kumimoji="1" lang="en-US" altLang="zh-CN" dirty="0"/>
              <a:t>The rank of features in terms of the importance. </a:t>
            </a:r>
          </a:p>
          <a:p>
            <a:pPr lvl="1"/>
            <a:r>
              <a:rPr kumimoji="1" lang="en-US" altLang="zh-CN" dirty="0"/>
              <a:t>The hyperparameters such as max depth of the decision tree is important for the final performance of the model. </a:t>
            </a:r>
          </a:p>
          <a:p>
            <a:pPr lvl="1"/>
            <a:r>
              <a:rPr kumimoji="1" lang="en-US" altLang="zh-CN" dirty="0"/>
              <a:t>The significant features are row numbers, exploration, and modular ratio/ interlinear spacing. These features are most representative and can better express the writing habits of the different copyist. </a:t>
            </a:r>
          </a:p>
          <a:p>
            <a:r>
              <a:rPr kumimoji="1" lang="en-US" altLang="zh-CN" dirty="0"/>
              <a:t>Future Study:</a:t>
            </a:r>
          </a:p>
          <a:p>
            <a:pPr lvl="1"/>
            <a:r>
              <a:rPr kumimoji="1" lang="en-US" altLang="zh-CN" dirty="0"/>
              <a:t>Other model such as Random Forests, Logistic Regression can be used and compared with the current Decision Tree model. </a:t>
            </a:r>
          </a:p>
          <a:p>
            <a:pPr lvl="1"/>
            <a:r>
              <a:rPr kumimoji="1" lang="en-US" altLang="zh-CN" dirty="0"/>
              <a:t>Feature Engineering can be used to further enhance the model performance.   </a:t>
            </a:r>
          </a:p>
        </p:txBody>
      </p:sp>
    </p:spTree>
    <p:extLst>
      <p:ext uri="{BB962C8B-B14F-4D97-AF65-F5344CB8AC3E}">
        <p14:creationId xmlns:p14="http://schemas.microsoft.com/office/powerpoint/2010/main" val="66670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A813AAB-3D3E-6049-AA93-9C55E7917316}"/>
              </a:ext>
            </a:extLst>
          </p:cNvPr>
          <p:cNvSpPr>
            <a:spLocks noGrp="1"/>
          </p:cNvSpPr>
          <p:nvPr>
            <p:ph type="title"/>
          </p:nvPr>
        </p:nvSpPr>
        <p:spPr>
          <a:xfrm>
            <a:off x="677334" y="609600"/>
            <a:ext cx="8596668" cy="895643"/>
          </a:xfrm>
        </p:spPr>
        <p:txBody>
          <a:bodyPr/>
          <a:lstStyle/>
          <a:p>
            <a:r>
              <a:rPr kumimoji="1" lang="en-US" altLang="zh-CN" dirty="0"/>
              <a:t>Abstract </a:t>
            </a:r>
            <a:endParaRPr kumimoji="1" lang="zh-CN" altLang="en-US" dirty="0"/>
          </a:p>
        </p:txBody>
      </p:sp>
      <p:sp>
        <p:nvSpPr>
          <p:cNvPr id="3" name="内容占位符 2">
            <a:extLst>
              <a:ext uri="{FF2B5EF4-FFF2-40B4-BE49-F238E27FC236}">
                <a16:creationId xmlns:a16="http://schemas.microsoft.com/office/drawing/2014/main" xmlns="" id="{FD2A07A9-E149-184B-AEBD-F32D1F3097FB}"/>
              </a:ext>
            </a:extLst>
          </p:cNvPr>
          <p:cNvSpPr>
            <a:spLocks noGrp="1"/>
          </p:cNvSpPr>
          <p:nvPr>
            <p:ph idx="1"/>
          </p:nvPr>
        </p:nvSpPr>
        <p:spPr>
          <a:xfrm>
            <a:off x="677334" y="1505243"/>
            <a:ext cx="8596668" cy="4536119"/>
          </a:xfrm>
        </p:spPr>
        <p:txBody>
          <a:bodyPr/>
          <a:lstStyle/>
          <a:p>
            <a:r>
              <a:rPr kumimoji="1" lang="en-US" altLang="zh-CN" dirty="0"/>
              <a:t>This project uses the data extracted from 800 images of the “Avila Bible”, a giant Latin copy of the whole Bible produced during the XII century between Italy and Spain. </a:t>
            </a:r>
          </a:p>
          <a:p>
            <a:r>
              <a:rPr kumimoji="1" lang="en-US" altLang="zh-CN" dirty="0"/>
              <a:t>The Decision Tree model is used to conduct the analysis and prediction.</a:t>
            </a:r>
          </a:p>
          <a:p>
            <a:r>
              <a:rPr kumimoji="1" lang="en-US" altLang="zh-CN" dirty="0"/>
              <a:t>The related graphs and tables are showed to visualize the data, experiment results, and model capacity. </a:t>
            </a:r>
          </a:p>
          <a:p>
            <a:r>
              <a:rPr kumimoji="1" lang="en-US" altLang="zh-CN" dirty="0"/>
              <a:t>The main goal of the project is to predict who is the copyist of the given a part of content.</a:t>
            </a:r>
          </a:p>
          <a:p>
            <a:endParaRPr kumimoji="1" lang="en-US" altLang="zh-CN" dirty="0"/>
          </a:p>
        </p:txBody>
      </p:sp>
    </p:spTree>
    <p:extLst>
      <p:ext uri="{BB962C8B-B14F-4D97-AF65-F5344CB8AC3E}">
        <p14:creationId xmlns:p14="http://schemas.microsoft.com/office/powerpoint/2010/main" val="1329853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6E49DF6-ED67-714E-8ED2-FC4FAC8679AE}"/>
              </a:ext>
            </a:extLst>
          </p:cNvPr>
          <p:cNvSpPr>
            <a:spLocks noGrp="1"/>
          </p:cNvSpPr>
          <p:nvPr>
            <p:ph type="title"/>
          </p:nvPr>
        </p:nvSpPr>
        <p:spPr>
          <a:xfrm>
            <a:off x="677334" y="609600"/>
            <a:ext cx="8596668" cy="887896"/>
          </a:xfrm>
        </p:spPr>
        <p:txBody>
          <a:bodyPr/>
          <a:lstStyle/>
          <a:p>
            <a:r>
              <a:rPr kumimoji="1" lang="en-US" altLang="zh-CN" dirty="0"/>
              <a:t>Realistic meaning of this research:</a:t>
            </a:r>
            <a:endParaRPr kumimoji="1" lang="zh-CN" altLang="en-US" dirty="0"/>
          </a:p>
        </p:txBody>
      </p:sp>
      <p:sp>
        <p:nvSpPr>
          <p:cNvPr id="3" name="内容占位符 2">
            <a:extLst>
              <a:ext uri="{FF2B5EF4-FFF2-40B4-BE49-F238E27FC236}">
                <a16:creationId xmlns:a16="http://schemas.microsoft.com/office/drawing/2014/main" xmlns="" id="{DB25CFA4-54E1-9942-A38C-88D01672B279}"/>
              </a:ext>
            </a:extLst>
          </p:cNvPr>
          <p:cNvSpPr>
            <a:spLocks noGrp="1"/>
          </p:cNvSpPr>
          <p:nvPr>
            <p:ph idx="1"/>
          </p:nvPr>
        </p:nvSpPr>
        <p:spPr>
          <a:xfrm>
            <a:off x="677334" y="1497497"/>
            <a:ext cx="8596668" cy="4543866"/>
          </a:xfrm>
        </p:spPr>
        <p:txBody>
          <a:bodyPr/>
          <a:lstStyle/>
          <a:p>
            <a:r>
              <a:rPr lang="en-US" altLang="zh-CN" dirty="0"/>
              <a:t>Computer-based techniques of analysis, whose aim is that of providing new and more objective ways of characterizing medieval handwritings and distinguishing between scribal hands, has been more and more attention in the context of paleographic studies. </a:t>
            </a:r>
            <a:endParaRPr kumimoji="1" lang="en-US" altLang="zh-CN" dirty="0"/>
          </a:p>
          <a:p>
            <a:r>
              <a:rPr kumimoji="1" lang="en-US" altLang="zh-CN" dirty="0"/>
              <a:t>In this project, we introduce </a:t>
            </a:r>
            <a:r>
              <a:rPr lang="en-US" altLang="zh-CN" dirty="0"/>
              <a:t>a pattern recognition system which is fed to a global set of “texture” features,  tries to solve a typical paleographic problem. </a:t>
            </a:r>
            <a:endParaRPr kumimoji="1" lang="en-US" altLang="zh-CN" dirty="0"/>
          </a:p>
          <a:p>
            <a:r>
              <a:rPr kumimoji="1" lang="en-US" altLang="zh-CN" dirty="0"/>
              <a:t>The system is not only useful in paleographic area but also in other image recognition scenarios. Although, end to end deep learning models achieve significant performance in the image recognition, but the proposed system is still a complementarity of the deep learning model. Since it has several advantages such as it is not necessary for too much computation resource. </a:t>
            </a:r>
            <a:endParaRPr lang="en-US" altLang="zh-CN" dirty="0"/>
          </a:p>
        </p:txBody>
      </p:sp>
    </p:spTree>
    <p:extLst>
      <p:ext uri="{BB962C8B-B14F-4D97-AF65-F5344CB8AC3E}">
        <p14:creationId xmlns:p14="http://schemas.microsoft.com/office/powerpoint/2010/main" val="4034122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0264923-7647-F44B-AD3F-EA663FC42DF3}"/>
              </a:ext>
            </a:extLst>
          </p:cNvPr>
          <p:cNvSpPr>
            <a:spLocks noGrp="1"/>
          </p:cNvSpPr>
          <p:nvPr>
            <p:ph type="title"/>
          </p:nvPr>
        </p:nvSpPr>
        <p:spPr>
          <a:xfrm>
            <a:off x="677334" y="609600"/>
            <a:ext cx="8596668" cy="769034"/>
          </a:xfrm>
        </p:spPr>
        <p:txBody>
          <a:bodyPr/>
          <a:lstStyle/>
          <a:p>
            <a:r>
              <a:rPr kumimoji="1" lang="en-US" altLang="zh-CN" dirty="0"/>
              <a:t>Background</a:t>
            </a:r>
            <a:endParaRPr kumimoji="1" lang="zh-CN" altLang="en-US" dirty="0"/>
          </a:p>
        </p:txBody>
      </p:sp>
      <p:sp>
        <p:nvSpPr>
          <p:cNvPr id="3" name="内容占位符 2">
            <a:extLst>
              <a:ext uri="{FF2B5EF4-FFF2-40B4-BE49-F238E27FC236}">
                <a16:creationId xmlns:a16="http://schemas.microsoft.com/office/drawing/2014/main" xmlns="" id="{FFE7CF65-444C-FD4A-86B8-EBD467456808}"/>
              </a:ext>
            </a:extLst>
          </p:cNvPr>
          <p:cNvSpPr>
            <a:spLocks noGrp="1"/>
          </p:cNvSpPr>
          <p:nvPr>
            <p:ph idx="1"/>
          </p:nvPr>
        </p:nvSpPr>
        <p:spPr>
          <a:xfrm>
            <a:off x="677334" y="1378635"/>
            <a:ext cx="8596668" cy="4662728"/>
          </a:xfrm>
        </p:spPr>
        <p:txBody>
          <a:bodyPr/>
          <a:lstStyle/>
          <a:p>
            <a:r>
              <a:rPr kumimoji="1" lang="en-US" altLang="zh-CN" dirty="0"/>
              <a:t>The pages of “Avila Bible” written by each copyist are not equally numerous. Each pattern contains 10 features and corresponds to a group of 4 consecutive rows. </a:t>
            </a:r>
          </a:p>
          <a:p>
            <a:r>
              <a:rPr kumimoji="1" lang="en-US" altLang="zh-CN" dirty="0"/>
              <a:t>The prediction task consists in associating each pattern to one of the 12 copyists(labeled as: A, B, C, D, E, F, G, H, I, W, X, Y). </a:t>
            </a:r>
          </a:p>
          <a:p>
            <a:r>
              <a:rPr kumimoji="1" lang="en-US" altLang="zh-CN" dirty="0"/>
              <a:t>The training set containing 10430 samples, and a test set containing the 10437 samples. </a:t>
            </a:r>
          </a:p>
          <a:p>
            <a:r>
              <a:rPr kumimoji="1" lang="en-US" altLang="zh-CN" dirty="0"/>
              <a:t>Class distribution(training data set):</a:t>
            </a:r>
          </a:p>
          <a:p>
            <a:endParaRPr kumimoji="1" lang="en-US" altLang="zh-CN" dirty="0"/>
          </a:p>
          <a:p>
            <a:endParaRPr kumimoji="1" lang="en-US" altLang="zh-CN" dirty="0"/>
          </a:p>
          <a:p>
            <a:endParaRPr kumimoji="1" lang="en-US" altLang="zh-CN" dirty="0"/>
          </a:p>
          <a:p>
            <a:r>
              <a:rPr kumimoji="1" lang="en-US" altLang="zh-CN" dirty="0"/>
              <a:t>Decision tree model is a classic statistical learning method to conduct multi-class classification problem. </a:t>
            </a:r>
          </a:p>
          <a:p>
            <a:endParaRPr kumimoji="1" lang="zh-CN" altLang="en-US" dirty="0"/>
          </a:p>
        </p:txBody>
      </p:sp>
      <p:graphicFrame>
        <p:nvGraphicFramePr>
          <p:cNvPr id="4" name="表格 3">
            <a:extLst>
              <a:ext uri="{FF2B5EF4-FFF2-40B4-BE49-F238E27FC236}">
                <a16:creationId xmlns:a16="http://schemas.microsoft.com/office/drawing/2014/main" xmlns="" id="{90AA1EC7-F6FE-964A-AD10-5456F25F9A7A}"/>
              </a:ext>
            </a:extLst>
          </p:cNvPr>
          <p:cNvGraphicFramePr>
            <a:graphicFrameLocks noGrp="1"/>
          </p:cNvGraphicFramePr>
          <p:nvPr>
            <p:extLst>
              <p:ext uri="{D42A27DB-BD31-4B8C-83A1-F6EECF244321}">
                <p14:modId xmlns:p14="http://schemas.microsoft.com/office/powerpoint/2010/main" val="3264897966"/>
              </p:ext>
            </p:extLst>
          </p:nvPr>
        </p:nvGraphicFramePr>
        <p:xfrm>
          <a:off x="1146006" y="4208454"/>
          <a:ext cx="8127996" cy="741680"/>
        </p:xfrm>
        <a:graphic>
          <a:graphicData uri="http://schemas.openxmlformats.org/drawingml/2006/table">
            <a:tbl>
              <a:tblPr firstRow="1" bandRow="1">
                <a:tableStyleId>{5C22544A-7EE6-4342-B048-85BDC9FD1C3A}</a:tableStyleId>
              </a:tblPr>
              <a:tblGrid>
                <a:gridCol w="677333">
                  <a:extLst>
                    <a:ext uri="{9D8B030D-6E8A-4147-A177-3AD203B41FA5}">
                      <a16:colId xmlns:a16="http://schemas.microsoft.com/office/drawing/2014/main" xmlns="" val="3363408370"/>
                    </a:ext>
                  </a:extLst>
                </a:gridCol>
                <a:gridCol w="677333">
                  <a:extLst>
                    <a:ext uri="{9D8B030D-6E8A-4147-A177-3AD203B41FA5}">
                      <a16:colId xmlns:a16="http://schemas.microsoft.com/office/drawing/2014/main" xmlns="" val="2333539100"/>
                    </a:ext>
                  </a:extLst>
                </a:gridCol>
                <a:gridCol w="677333">
                  <a:extLst>
                    <a:ext uri="{9D8B030D-6E8A-4147-A177-3AD203B41FA5}">
                      <a16:colId xmlns:a16="http://schemas.microsoft.com/office/drawing/2014/main" xmlns="" val="579517015"/>
                    </a:ext>
                  </a:extLst>
                </a:gridCol>
                <a:gridCol w="677333">
                  <a:extLst>
                    <a:ext uri="{9D8B030D-6E8A-4147-A177-3AD203B41FA5}">
                      <a16:colId xmlns:a16="http://schemas.microsoft.com/office/drawing/2014/main" xmlns="" val="565723432"/>
                    </a:ext>
                  </a:extLst>
                </a:gridCol>
                <a:gridCol w="677333">
                  <a:extLst>
                    <a:ext uri="{9D8B030D-6E8A-4147-A177-3AD203B41FA5}">
                      <a16:colId xmlns:a16="http://schemas.microsoft.com/office/drawing/2014/main" xmlns="" val="1966494852"/>
                    </a:ext>
                  </a:extLst>
                </a:gridCol>
                <a:gridCol w="677333">
                  <a:extLst>
                    <a:ext uri="{9D8B030D-6E8A-4147-A177-3AD203B41FA5}">
                      <a16:colId xmlns:a16="http://schemas.microsoft.com/office/drawing/2014/main" xmlns="" val="3341344123"/>
                    </a:ext>
                  </a:extLst>
                </a:gridCol>
                <a:gridCol w="677333">
                  <a:extLst>
                    <a:ext uri="{9D8B030D-6E8A-4147-A177-3AD203B41FA5}">
                      <a16:colId xmlns:a16="http://schemas.microsoft.com/office/drawing/2014/main" xmlns="" val="3567341965"/>
                    </a:ext>
                  </a:extLst>
                </a:gridCol>
                <a:gridCol w="677333">
                  <a:extLst>
                    <a:ext uri="{9D8B030D-6E8A-4147-A177-3AD203B41FA5}">
                      <a16:colId xmlns:a16="http://schemas.microsoft.com/office/drawing/2014/main" xmlns="" val="1432774190"/>
                    </a:ext>
                  </a:extLst>
                </a:gridCol>
                <a:gridCol w="677333">
                  <a:extLst>
                    <a:ext uri="{9D8B030D-6E8A-4147-A177-3AD203B41FA5}">
                      <a16:colId xmlns:a16="http://schemas.microsoft.com/office/drawing/2014/main" xmlns="" val="671442968"/>
                    </a:ext>
                  </a:extLst>
                </a:gridCol>
                <a:gridCol w="677333">
                  <a:extLst>
                    <a:ext uri="{9D8B030D-6E8A-4147-A177-3AD203B41FA5}">
                      <a16:colId xmlns:a16="http://schemas.microsoft.com/office/drawing/2014/main" xmlns="" val="3638437204"/>
                    </a:ext>
                  </a:extLst>
                </a:gridCol>
                <a:gridCol w="677333">
                  <a:extLst>
                    <a:ext uri="{9D8B030D-6E8A-4147-A177-3AD203B41FA5}">
                      <a16:colId xmlns:a16="http://schemas.microsoft.com/office/drawing/2014/main" xmlns="" val="4041276241"/>
                    </a:ext>
                  </a:extLst>
                </a:gridCol>
                <a:gridCol w="677333">
                  <a:extLst>
                    <a:ext uri="{9D8B030D-6E8A-4147-A177-3AD203B41FA5}">
                      <a16:colId xmlns:a16="http://schemas.microsoft.com/office/drawing/2014/main" xmlns="" val="2372403913"/>
                    </a:ext>
                  </a:extLst>
                </a:gridCol>
              </a:tblGrid>
              <a:tr h="370840">
                <a:tc>
                  <a:txBody>
                    <a:bodyPr/>
                    <a:lstStyle/>
                    <a:p>
                      <a:r>
                        <a:rPr lang="en-US" altLang="zh-CN" dirty="0"/>
                        <a:t>A</a:t>
                      </a:r>
                      <a:endParaRPr lang="zh-CN" altLang="en-US" dirty="0"/>
                    </a:p>
                  </a:txBody>
                  <a:tcPr/>
                </a:tc>
                <a:tc>
                  <a:txBody>
                    <a:bodyPr/>
                    <a:lstStyle/>
                    <a:p>
                      <a:r>
                        <a:rPr lang="en-US" altLang="zh-CN" dirty="0"/>
                        <a:t>B</a:t>
                      </a:r>
                      <a:endParaRPr lang="zh-CN" altLang="en-US" dirty="0"/>
                    </a:p>
                  </a:txBody>
                  <a:tcPr/>
                </a:tc>
                <a:tc>
                  <a:txBody>
                    <a:bodyPr/>
                    <a:lstStyle/>
                    <a:p>
                      <a:r>
                        <a:rPr lang="en-US" altLang="zh-CN" dirty="0"/>
                        <a:t>C</a:t>
                      </a:r>
                      <a:endParaRPr lang="zh-CN" altLang="en-US" dirty="0"/>
                    </a:p>
                  </a:txBody>
                  <a:tcPr/>
                </a:tc>
                <a:tc>
                  <a:txBody>
                    <a:bodyPr/>
                    <a:lstStyle/>
                    <a:p>
                      <a:r>
                        <a:rPr lang="en-US" altLang="zh-CN" dirty="0"/>
                        <a:t>D</a:t>
                      </a:r>
                      <a:endParaRPr lang="zh-CN" altLang="en-US" dirty="0"/>
                    </a:p>
                  </a:txBody>
                  <a:tcPr/>
                </a:tc>
                <a:tc>
                  <a:txBody>
                    <a:bodyPr/>
                    <a:lstStyle/>
                    <a:p>
                      <a:r>
                        <a:rPr lang="en-US" altLang="zh-CN" dirty="0"/>
                        <a:t>E</a:t>
                      </a:r>
                      <a:endParaRPr lang="zh-CN" altLang="en-US" dirty="0"/>
                    </a:p>
                  </a:txBody>
                  <a:tcPr/>
                </a:tc>
                <a:tc>
                  <a:txBody>
                    <a:bodyPr/>
                    <a:lstStyle/>
                    <a:p>
                      <a:r>
                        <a:rPr lang="en-US" altLang="zh-CN" dirty="0"/>
                        <a:t>F</a:t>
                      </a:r>
                      <a:endParaRPr lang="zh-CN" altLang="en-US" dirty="0"/>
                    </a:p>
                  </a:txBody>
                  <a:tcPr/>
                </a:tc>
                <a:tc>
                  <a:txBody>
                    <a:bodyPr/>
                    <a:lstStyle/>
                    <a:p>
                      <a:r>
                        <a:rPr lang="en-US" altLang="zh-CN" dirty="0"/>
                        <a:t>G</a:t>
                      </a:r>
                      <a:endParaRPr lang="zh-CN" altLang="en-US" dirty="0"/>
                    </a:p>
                  </a:txBody>
                  <a:tcPr/>
                </a:tc>
                <a:tc>
                  <a:txBody>
                    <a:bodyPr/>
                    <a:lstStyle/>
                    <a:p>
                      <a:r>
                        <a:rPr lang="en-US" altLang="zh-CN" dirty="0"/>
                        <a:t>H</a:t>
                      </a:r>
                      <a:endParaRPr lang="zh-CN" altLang="en-US" dirty="0"/>
                    </a:p>
                  </a:txBody>
                  <a:tcPr/>
                </a:tc>
                <a:tc>
                  <a:txBody>
                    <a:bodyPr/>
                    <a:lstStyle/>
                    <a:p>
                      <a:r>
                        <a:rPr lang="en-US" altLang="zh-CN" dirty="0"/>
                        <a:t>I</a:t>
                      </a:r>
                      <a:endParaRPr lang="zh-CN" altLang="en-US" dirty="0"/>
                    </a:p>
                  </a:txBody>
                  <a:tcPr/>
                </a:tc>
                <a:tc>
                  <a:txBody>
                    <a:bodyPr/>
                    <a:lstStyle/>
                    <a:p>
                      <a:r>
                        <a:rPr lang="en-US" altLang="zh-CN" dirty="0"/>
                        <a:t>W</a:t>
                      </a:r>
                      <a:endParaRPr lang="zh-CN" altLang="en-US" dirty="0"/>
                    </a:p>
                  </a:txBody>
                  <a:tcPr/>
                </a:tc>
                <a:tc>
                  <a:txBody>
                    <a:bodyPr/>
                    <a:lstStyle/>
                    <a:p>
                      <a:r>
                        <a:rPr lang="en-US" altLang="zh-CN" dirty="0"/>
                        <a:t>X</a:t>
                      </a:r>
                      <a:endParaRPr lang="zh-CN" altLang="en-US" dirty="0"/>
                    </a:p>
                  </a:txBody>
                  <a:tcPr/>
                </a:tc>
                <a:tc>
                  <a:txBody>
                    <a:bodyPr/>
                    <a:lstStyle/>
                    <a:p>
                      <a:r>
                        <a:rPr lang="en-US" altLang="zh-CN" dirty="0"/>
                        <a:t>Y</a:t>
                      </a:r>
                      <a:endParaRPr lang="zh-CN" altLang="en-US" dirty="0"/>
                    </a:p>
                  </a:txBody>
                  <a:tcPr/>
                </a:tc>
                <a:extLst>
                  <a:ext uri="{0D108BD9-81ED-4DB2-BD59-A6C34878D82A}">
                    <a16:rowId xmlns:a16="http://schemas.microsoft.com/office/drawing/2014/main" xmlns="" val="730141714"/>
                  </a:ext>
                </a:extLst>
              </a:tr>
              <a:tr h="370840">
                <a:tc>
                  <a:txBody>
                    <a:bodyPr/>
                    <a:lstStyle/>
                    <a:p>
                      <a:r>
                        <a:rPr lang="en-US" altLang="zh-CN" dirty="0"/>
                        <a:t>4286</a:t>
                      </a:r>
                      <a:endParaRPr lang="zh-CN" altLang="en-US" dirty="0"/>
                    </a:p>
                  </a:txBody>
                  <a:tcPr/>
                </a:tc>
                <a:tc>
                  <a:txBody>
                    <a:bodyPr/>
                    <a:lstStyle/>
                    <a:p>
                      <a:r>
                        <a:rPr lang="en-US" altLang="zh-CN" dirty="0"/>
                        <a:t>5</a:t>
                      </a:r>
                      <a:endParaRPr lang="zh-CN" altLang="en-US" dirty="0"/>
                    </a:p>
                  </a:txBody>
                  <a:tcPr/>
                </a:tc>
                <a:tc>
                  <a:txBody>
                    <a:bodyPr/>
                    <a:lstStyle/>
                    <a:p>
                      <a:r>
                        <a:rPr lang="en-US" altLang="zh-CN" dirty="0"/>
                        <a:t>103</a:t>
                      </a:r>
                      <a:endParaRPr lang="zh-CN" altLang="en-US" dirty="0"/>
                    </a:p>
                  </a:txBody>
                  <a:tcPr/>
                </a:tc>
                <a:tc>
                  <a:txBody>
                    <a:bodyPr/>
                    <a:lstStyle/>
                    <a:p>
                      <a:r>
                        <a:rPr lang="en-US" altLang="zh-CN" dirty="0"/>
                        <a:t>352</a:t>
                      </a:r>
                      <a:endParaRPr lang="zh-CN" altLang="en-US" dirty="0"/>
                    </a:p>
                  </a:txBody>
                  <a:tcPr/>
                </a:tc>
                <a:tc>
                  <a:txBody>
                    <a:bodyPr/>
                    <a:lstStyle/>
                    <a:p>
                      <a:r>
                        <a:rPr lang="en-US" altLang="zh-CN" dirty="0"/>
                        <a:t>1095</a:t>
                      </a:r>
                      <a:endParaRPr lang="zh-CN" altLang="en-US" dirty="0"/>
                    </a:p>
                  </a:txBody>
                  <a:tcPr/>
                </a:tc>
                <a:tc>
                  <a:txBody>
                    <a:bodyPr/>
                    <a:lstStyle/>
                    <a:p>
                      <a:r>
                        <a:rPr lang="en-US" altLang="zh-CN" dirty="0"/>
                        <a:t>1961</a:t>
                      </a:r>
                      <a:endParaRPr lang="zh-CN" altLang="en-US" dirty="0"/>
                    </a:p>
                  </a:txBody>
                  <a:tcPr/>
                </a:tc>
                <a:tc>
                  <a:txBody>
                    <a:bodyPr/>
                    <a:lstStyle/>
                    <a:p>
                      <a:r>
                        <a:rPr lang="en-US" altLang="zh-CN" dirty="0"/>
                        <a:t>446</a:t>
                      </a:r>
                      <a:endParaRPr lang="zh-CN" altLang="en-US" dirty="0"/>
                    </a:p>
                  </a:txBody>
                  <a:tcPr/>
                </a:tc>
                <a:tc>
                  <a:txBody>
                    <a:bodyPr/>
                    <a:lstStyle/>
                    <a:p>
                      <a:r>
                        <a:rPr lang="en-US" altLang="zh-CN" dirty="0"/>
                        <a:t>519</a:t>
                      </a:r>
                      <a:endParaRPr lang="zh-CN" altLang="en-US" dirty="0"/>
                    </a:p>
                  </a:txBody>
                  <a:tcPr/>
                </a:tc>
                <a:tc>
                  <a:txBody>
                    <a:bodyPr/>
                    <a:lstStyle/>
                    <a:p>
                      <a:r>
                        <a:rPr lang="en-US" altLang="zh-CN" dirty="0"/>
                        <a:t>831</a:t>
                      </a:r>
                      <a:endParaRPr lang="zh-CN" altLang="en-US" dirty="0"/>
                    </a:p>
                  </a:txBody>
                  <a:tcPr/>
                </a:tc>
                <a:tc>
                  <a:txBody>
                    <a:bodyPr/>
                    <a:lstStyle/>
                    <a:p>
                      <a:r>
                        <a:rPr lang="en-US" altLang="zh-CN" dirty="0"/>
                        <a:t>44</a:t>
                      </a:r>
                      <a:endParaRPr lang="zh-CN" altLang="en-US" dirty="0"/>
                    </a:p>
                  </a:txBody>
                  <a:tcPr/>
                </a:tc>
                <a:tc>
                  <a:txBody>
                    <a:bodyPr/>
                    <a:lstStyle/>
                    <a:p>
                      <a:r>
                        <a:rPr lang="en-US" altLang="zh-CN" dirty="0"/>
                        <a:t>522</a:t>
                      </a:r>
                      <a:endParaRPr lang="zh-CN" altLang="en-US" dirty="0"/>
                    </a:p>
                  </a:txBody>
                  <a:tcPr/>
                </a:tc>
                <a:tc>
                  <a:txBody>
                    <a:bodyPr/>
                    <a:lstStyle/>
                    <a:p>
                      <a:r>
                        <a:rPr lang="en-US" altLang="zh-CN" dirty="0"/>
                        <a:t>266</a:t>
                      </a:r>
                      <a:endParaRPr lang="zh-CN" altLang="en-US" dirty="0"/>
                    </a:p>
                  </a:txBody>
                  <a:tcPr/>
                </a:tc>
                <a:extLst>
                  <a:ext uri="{0D108BD9-81ED-4DB2-BD59-A6C34878D82A}">
                    <a16:rowId xmlns:a16="http://schemas.microsoft.com/office/drawing/2014/main" xmlns="" val="1594720775"/>
                  </a:ext>
                </a:extLst>
              </a:tr>
            </a:tbl>
          </a:graphicData>
        </a:graphic>
      </p:graphicFrame>
    </p:spTree>
    <p:extLst>
      <p:ext uri="{BB962C8B-B14F-4D97-AF65-F5344CB8AC3E}">
        <p14:creationId xmlns:p14="http://schemas.microsoft.com/office/powerpoint/2010/main" val="253100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A0E9816-5C53-CD4F-BCBC-50F742E527AE}"/>
              </a:ext>
            </a:extLst>
          </p:cNvPr>
          <p:cNvSpPr>
            <a:spLocks noGrp="1"/>
          </p:cNvSpPr>
          <p:nvPr>
            <p:ph type="title"/>
          </p:nvPr>
        </p:nvSpPr>
        <p:spPr>
          <a:xfrm>
            <a:off x="677334" y="609600"/>
            <a:ext cx="8596668" cy="684628"/>
          </a:xfrm>
        </p:spPr>
        <p:txBody>
          <a:bodyPr/>
          <a:lstStyle/>
          <a:p>
            <a:r>
              <a:rPr kumimoji="1" lang="en-US" altLang="zh-CN" dirty="0"/>
              <a:t>Data Description and </a:t>
            </a:r>
            <a:r>
              <a:rPr kumimoji="1" lang="en-US" altLang="zh-CN" dirty="0" err="1"/>
              <a:t>Visualizatoin</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xmlns="" id="{741500F9-A857-B841-B80C-84B8D43CF5A2}"/>
              </a:ext>
            </a:extLst>
          </p:cNvPr>
          <p:cNvSpPr>
            <a:spLocks noGrp="1"/>
          </p:cNvSpPr>
          <p:nvPr>
            <p:ph idx="1"/>
          </p:nvPr>
        </p:nvSpPr>
        <p:spPr>
          <a:xfrm>
            <a:off x="677334" y="1294229"/>
            <a:ext cx="8596668" cy="4832252"/>
          </a:xfrm>
        </p:spPr>
        <p:txBody>
          <a:bodyPr>
            <a:normAutofit fontScale="92500" lnSpcReduction="20000"/>
          </a:bodyPr>
          <a:lstStyle/>
          <a:p>
            <a:r>
              <a:rPr kumimoji="1" lang="en-US" altLang="zh-CN" dirty="0"/>
              <a:t>Data source: </a:t>
            </a:r>
            <a:r>
              <a:rPr kumimoji="1" lang="en-US" altLang="zh-CN" dirty="0" err="1"/>
              <a:t>C.De</a:t>
            </a:r>
            <a:r>
              <a:rPr kumimoji="1" lang="en-US" altLang="zh-CN" dirty="0"/>
              <a:t> Stefano(2018), UCI Machine Learning Repository [http://</a:t>
            </a:r>
            <a:r>
              <a:rPr kumimoji="1" lang="en-US" altLang="zh-CN" dirty="0" err="1"/>
              <a:t>archive.ics.uci.edu</a:t>
            </a:r>
            <a:r>
              <a:rPr kumimoji="1" lang="en-US" altLang="zh-CN" dirty="0"/>
              <a:t>/ml]. Irvine, CA: University of California, School of Information and Computer Science. </a:t>
            </a:r>
          </a:p>
          <a:p>
            <a:r>
              <a:rPr kumimoji="1" lang="en-US" altLang="zh-CN" dirty="0"/>
              <a:t>Variables:</a:t>
            </a:r>
          </a:p>
          <a:p>
            <a:pPr lvl="1"/>
            <a:r>
              <a:rPr kumimoji="1" lang="en-US" altLang="zh-CN" dirty="0"/>
              <a:t>Intercolumnar distance: distance between columns</a:t>
            </a:r>
          </a:p>
          <a:p>
            <a:pPr lvl="1"/>
            <a:r>
              <a:rPr kumimoji="1" lang="en-US" altLang="zh-CN" dirty="0"/>
              <a:t>Upper margin: upside value</a:t>
            </a:r>
          </a:p>
          <a:p>
            <a:pPr lvl="1"/>
            <a:r>
              <a:rPr kumimoji="1" lang="en-US" altLang="zh-CN" dirty="0"/>
              <a:t>Lower margin: downside value </a:t>
            </a:r>
          </a:p>
          <a:p>
            <a:pPr lvl="1"/>
            <a:r>
              <a:rPr kumimoji="1" lang="en-US" altLang="zh-CN" dirty="0"/>
              <a:t>Exploitation: column </a:t>
            </a:r>
            <a:r>
              <a:rPr lang="en-US" altLang="zh-CN" dirty="0"/>
              <a:t>exploitation coefficient (the number of black pixels/the total number of pixels in the column)</a:t>
            </a:r>
            <a:endParaRPr kumimoji="1" lang="en-US" altLang="zh-CN" dirty="0"/>
          </a:p>
          <a:p>
            <a:pPr lvl="1"/>
            <a:r>
              <a:rPr kumimoji="1" lang="en-US" altLang="zh-CN" dirty="0"/>
              <a:t>Row number: number of rows in the column </a:t>
            </a:r>
          </a:p>
          <a:p>
            <a:pPr lvl="1"/>
            <a:r>
              <a:rPr kumimoji="1" lang="en-US" altLang="zh-CN" dirty="0"/>
              <a:t>Modular ratio: estimates the dimension of handwriting characters </a:t>
            </a:r>
          </a:p>
          <a:p>
            <a:pPr lvl="1"/>
            <a:r>
              <a:rPr kumimoji="1" lang="en-US" altLang="zh-CN" dirty="0"/>
              <a:t>Interlinear spacing: the distance in pixels between two rows </a:t>
            </a:r>
          </a:p>
          <a:p>
            <a:pPr lvl="1"/>
            <a:r>
              <a:rPr kumimoji="1" lang="en-US" altLang="zh-CN" dirty="0"/>
              <a:t>Weight: a measure of how much a row is filled with ink</a:t>
            </a:r>
          </a:p>
          <a:p>
            <a:pPr lvl="1"/>
            <a:r>
              <a:rPr kumimoji="1" lang="en-US" altLang="zh-CN" dirty="0"/>
              <a:t>modular ratio/ interlinear spacing </a:t>
            </a:r>
          </a:p>
          <a:p>
            <a:pPr lvl="1"/>
            <a:r>
              <a:rPr kumimoji="1" lang="en-US" altLang="zh-CN" dirty="0"/>
              <a:t>Peak number: the number of peaks in the horizontal projection </a:t>
            </a:r>
          </a:p>
          <a:p>
            <a:pPr marL="457200" lvl="1" indent="0">
              <a:buNone/>
            </a:pPr>
            <a:r>
              <a:rPr kumimoji="1" lang="en-US" altLang="zh-CN" dirty="0"/>
              <a:t>     histogram of rows</a:t>
            </a:r>
          </a:p>
          <a:p>
            <a:pPr marL="457200" lvl="1" indent="0">
              <a:buNone/>
            </a:pPr>
            <a:endParaRPr kumimoji="1" lang="en-US" altLang="zh-CN" dirty="0"/>
          </a:p>
          <a:p>
            <a:pPr marL="457200" lvl="1" indent="0">
              <a:buNone/>
            </a:pPr>
            <a:endParaRPr kumimoji="1" lang="en-US" altLang="zh-CN" dirty="0"/>
          </a:p>
          <a:p>
            <a:endParaRPr kumimoji="1" lang="zh-CN" altLang="en-US" dirty="0"/>
          </a:p>
        </p:txBody>
      </p:sp>
      <p:pic>
        <p:nvPicPr>
          <p:cNvPr id="5" name="图片 4">
            <a:extLst>
              <a:ext uri="{FF2B5EF4-FFF2-40B4-BE49-F238E27FC236}">
                <a16:creationId xmlns:a16="http://schemas.microsoft.com/office/drawing/2014/main" xmlns="" id="{2A45DD92-6B15-D749-B242-CDF976C739F3}"/>
              </a:ext>
            </a:extLst>
          </p:cNvPr>
          <p:cNvPicPr>
            <a:picLocks noChangeAspect="1"/>
          </p:cNvPicPr>
          <p:nvPr/>
        </p:nvPicPr>
        <p:blipFill>
          <a:blip r:embed="rId2"/>
          <a:stretch>
            <a:fillRect/>
          </a:stretch>
        </p:blipFill>
        <p:spPr>
          <a:xfrm>
            <a:off x="7982181" y="4184396"/>
            <a:ext cx="4209819" cy="2673604"/>
          </a:xfrm>
          <a:prstGeom prst="rect">
            <a:avLst/>
          </a:prstGeom>
        </p:spPr>
      </p:pic>
    </p:spTree>
    <p:extLst>
      <p:ext uri="{BB962C8B-B14F-4D97-AF65-F5344CB8AC3E}">
        <p14:creationId xmlns:p14="http://schemas.microsoft.com/office/powerpoint/2010/main" val="289777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ABFF2642-12FE-7446-B2E3-320C361D26D6}"/>
              </a:ext>
            </a:extLst>
          </p:cNvPr>
          <p:cNvSpPr>
            <a:spLocks noGrp="1"/>
          </p:cNvSpPr>
          <p:nvPr>
            <p:ph idx="1"/>
          </p:nvPr>
        </p:nvSpPr>
        <p:spPr>
          <a:xfrm>
            <a:off x="677334" y="493776"/>
            <a:ext cx="9289626" cy="6199631"/>
          </a:xfrm>
        </p:spPr>
        <p:txBody>
          <a:bodyPr/>
          <a:lstStyle/>
          <a:p>
            <a:r>
              <a:rPr kumimoji="1" lang="en-US" altLang="zh-CN" dirty="0"/>
              <a:t>Graphs and plots </a:t>
            </a:r>
          </a:p>
          <a:p>
            <a:pPr marL="0" indent="0">
              <a:buNone/>
            </a:pPr>
            <a:r>
              <a:rPr kumimoji="1" lang="en-US" altLang="zh-CN" dirty="0"/>
              <a:t>The data have has been normalized, by using the Z-normalization method.</a:t>
            </a:r>
          </a:p>
          <a:p>
            <a:pPr marL="0" indent="0">
              <a:buNone/>
            </a:pPr>
            <a:endParaRPr kumimoji="1" lang="en-US" altLang="zh-CN" dirty="0"/>
          </a:p>
          <a:p>
            <a:pPr marL="0" indent="0">
              <a:buNone/>
            </a:pPr>
            <a:r>
              <a:rPr kumimoji="1" lang="en-US" altLang="zh-CN" dirty="0"/>
              <a:t> </a:t>
            </a:r>
          </a:p>
          <a:p>
            <a:r>
              <a:rPr kumimoji="1" lang="en-US" altLang="zh-CN" dirty="0"/>
              <a:t>Get rid of outliers:</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r>
              <a:rPr kumimoji="1" lang="en-US" altLang="zh-CN" dirty="0"/>
              <a:t> </a:t>
            </a:r>
          </a:p>
          <a:p>
            <a:endParaRPr kumimoji="1" lang="en-US" altLang="zh-CN" dirty="0"/>
          </a:p>
          <a:p>
            <a:endParaRPr kumimoji="1" lang="en-US" altLang="zh-CN" dirty="0"/>
          </a:p>
          <a:p>
            <a:pPr marL="0" indent="0">
              <a:buNone/>
            </a:pPr>
            <a:r>
              <a:rPr kumimoji="1" lang="en-US" altLang="zh-CN" dirty="0"/>
              <a:t>                                                       </a:t>
            </a:r>
            <a:endParaRPr kumimoji="1" lang="zh-CN" altLang="en-US" dirty="0"/>
          </a:p>
        </p:txBody>
      </p:sp>
      <p:pic>
        <p:nvPicPr>
          <p:cNvPr id="4" name="图片 3">
            <a:extLst>
              <a:ext uri="{FF2B5EF4-FFF2-40B4-BE49-F238E27FC236}">
                <a16:creationId xmlns:a16="http://schemas.microsoft.com/office/drawing/2014/main" xmlns="" id="{BA7CBE77-5147-0F47-885D-5920A656CAD3}"/>
              </a:ext>
            </a:extLst>
          </p:cNvPr>
          <p:cNvPicPr>
            <a:picLocks noChangeAspect="1"/>
          </p:cNvPicPr>
          <p:nvPr/>
        </p:nvPicPr>
        <p:blipFill>
          <a:blip r:embed="rId2"/>
          <a:stretch>
            <a:fillRect/>
          </a:stretch>
        </p:blipFill>
        <p:spPr>
          <a:xfrm>
            <a:off x="886466" y="3333376"/>
            <a:ext cx="3298698" cy="2199132"/>
          </a:xfrm>
          <a:prstGeom prst="rect">
            <a:avLst/>
          </a:prstGeom>
        </p:spPr>
      </p:pic>
      <p:sp>
        <p:nvSpPr>
          <p:cNvPr id="5" name="右箭头 4">
            <a:extLst>
              <a:ext uri="{FF2B5EF4-FFF2-40B4-BE49-F238E27FC236}">
                <a16:creationId xmlns:a16="http://schemas.microsoft.com/office/drawing/2014/main" xmlns="" id="{D3E654BF-3887-4C47-97FB-ACFB389E068B}"/>
              </a:ext>
            </a:extLst>
          </p:cNvPr>
          <p:cNvSpPr/>
          <p:nvPr/>
        </p:nvSpPr>
        <p:spPr>
          <a:xfrm>
            <a:off x="4354407" y="3993857"/>
            <a:ext cx="967740" cy="384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xmlns="" id="{8A3CBEDC-09DF-5E48-8243-0425A7631F5B}"/>
              </a:ext>
            </a:extLst>
          </p:cNvPr>
          <p:cNvPicPr>
            <a:picLocks noChangeAspect="1"/>
          </p:cNvPicPr>
          <p:nvPr/>
        </p:nvPicPr>
        <p:blipFill>
          <a:blip r:embed="rId3"/>
          <a:stretch>
            <a:fillRect/>
          </a:stretch>
        </p:blipFill>
        <p:spPr>
          <a:xfrm>
            <a:off x="5491390" y="3333376"/>
            <a:ext cx="3246338" cy="2199132"/>
          </a:xfrm>
          <a:prstGeom prst="rect">
            <a:avLst/>
          </a:prstGeom>
        </p:spPr>
      </p:pic>
    </p:spTree>
    <p:extLst>
      <p:ext uri="{BB962C8B-B14F-4D97-AF65-F5344CB8AC3E}">
        <p14:creationId xmlns:p14="http://schemas.microsoft.com/office/powerpoint/2010/main" val="74022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09BD529-5471-5C4F-9C04-9945CD6E12EA}"/>
              </a:ext>
            </a:extLst>
          </p:cNvPr>
          <p:cNvSpPr>
            <a:spLocks noGrp="1"/>
          </p:cNvSpPr>
          <p:nvPr>
            <p:ph type="title"/>
          </p:nvPr>
        </p:nvSpPr>
        <p:spPr/>
        <p:txBody>
          <a:bodyPr/>
          <a:lstStyle/>
          <a:p>
            <a:r>
              <a:rPr kumimoji="1" lang="en-US" altLang="zh-CN" dirty="0"/>
              <a:t>Variables Distribution Visualization:</a:t>
            </a:r>
            <a:endParaRPr kumimoji="1" lang="zh-CN" altLang="en-US" dirty="0"/>
          </a:p>
        </p:txBody>
      </p:sp>
      <p:pic>
        <p:nvPicPr>
          <p:cNvPr id="4" name="内容占位符 3">
            <a:extLst>
              <a:ext uri="{FF2B5EF4-FFF2-40B4-BE49-F238E27FC236}">
                <a16:creationId xmlns:a16="http://schemas.microsoft.com/office/drawing/2014/main" xmlns="" id="{255137E6-D62C-B642-AF58-D0368E86DEB8}"/>
              </a:ext>
            </a:extLst>
          </p:cNvPr>
          <p:cNvPicPr>
            <a:picLocks noGrp="1" noChangeAspect="1"/>
          </p:cNvPicPr>
          <p:nvPr>
            <p:ph idx="1"/>
          </p:nvPr>
        </p:nvPicPr>
        <p:blipFill>
          <a:blip r:embed="rId2"/>
          <a:stretch>
            <a:fillRect/>
          </a:stretch>
        </p:blipFill>
        <p:spPr>
          <a:xfrm>
            <a:off x="1009424" y="1328469"/>
            <a:ext cx="7513474" cy="5251090"/>
          </a:xfrm>
          <a:prstGeom prst="rect">
            <a:avLst/>
          </a:prstGeom>
        </p:spPr>
      </p:pic>
    </p:spTree>
    <p:extLst>
      <p:ext uri="{BB962C8B-B14F-4D97-AF65-F5344CB8AC3E}">
        <p14:creationId xmlns:p14="http://schemas.microsoft.com/office/powerpoint/2010/main" val="2557563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96F7522-D411-9C45-A286-56A211360CAB}"/>
              </a:ext>
            </a:extLst>
          </p:cNvPr>
          <p:cNvSpPr>
            <a:spLocks noGrp="1"/>
          </p:cNvSpPr>
          <p:nvPr>
            <p:ph type="title"/>
          </p:nvPr>
        </p:nvSpPr>
        <p:spPr/>
        <p:txBody>
          <a:bodyPr/>
          <a:lstStyle/>
          <a:p>
            <a:r>
              <a:rPr kumimoji="1" lang="en-US" altLang="zh-CN" dirty="0"/>
              <a:t>Variables Correlation Matrix Plot:</a:t>
            </a:r>
            <a:endParaRPr kumimoji="1" lang="zh-CN" altLang="en-US" dirty="0"/>
          </a:p>
        </p:txBody>
      </p:sp>
      <p:pic>
        <p:nvPicPr>
          <p:cNvPr id="4" name="内容占位符 3">
            <a:extLst>
              <a:ext uri="{FF2B5EF4-FFF2-40B4-BE49-F238E27FC236}">
                <a16:creationId xmlns:a16="http://schemas.microsoft.com/office/drawing/2014/main" xmlns="" id="{74F32490-3248-D844-A858-5FB3FCA168CA}"/>
              </a:ext>
            </a:extLst>
          </p:cNvPr>
          <p:cNvPicPr>
            <a:picLocks noGrp="1" noChangeAspect="1"/>
          </p:cNvPicPr>
          <p:nvPr>
            <p:ph idx="1"/>
          </p:nvPr>
        </p:nvPicPr>
        <p:blipFill>
          <a:blip r:embed="rId2"/>
          <a:stretch>
            <a:fillRect/>
          </a:stretch>
        </p:blipFill>
        <p:spPr>
          <a:xfrm>
            <a:off x="677334" y="1270000"/>
            <a:ext cx="7251445" cy="5005073"/>
          </a:xfrm>
          <a:prstGeom prst="rect">
            <a:avLst/>
          </a:prstGeom>
        </p:spPr>
      </p:pic>
    </p:spTree>
    <p:extLst>
      <p:ext uri="{BB962C8B-B14F-4D97-AF65-F5344CB8AC3E}">
        <p14:creationId xmlns:p14="http://schemas.microsoft.com/office/powerpoint/2010/main" val="80144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A319EFF-4C02-274B-BEBD-8184EF453027}"/>
              </a:ext>
            </a:extLst>
          </p:cNvPr>
          <p:cNvSpPr>
            <a:spLocks noGrp="1"/>
          </p:cNvSpPr>
          <p:nvPr>
            <p:ph type="title"/>
          </p:nvPr>
        </p:nvSpPr>
        <p:spPr>
          <a:xfrm>
            <a:off x="677334" y="609600"/>
            <a:ext cx="8596668" cy="853440"/>
          </a:xfrm>
        </p:spPr>
        <p:txBody>
          <a:bodyPr/>
          <a:lstStyle/>
          <a:p>
            <a:r>
              <a:rPr kumimoji="1" lang="en-US" altLang="zh-CN" dirty="0"/>
              <a:t>Methodology </a:t>
            </a:r>
            <a:endParaRPr kumimoji="1" lang="zh-CN" altLang="en-US" dirty="0"/>
          </a:p>
        </p:txBody>
      </p:sp>
      <p:sp>
        <p:nvSpPr>
          <p:cNvPr id="3" name="内容占位符 2">
            <a:extLst>
              <a:ext uri="{FF2B5EF4-FFF2-40B4-BE49-F238E27FC236}">
                <a16:creationId xmlns:a16="http://schemas.microsoft.com/office/drawing/2014/main" xmlns="" id="{42FE1B09-1E6A-CD4C-9D28-537FE75B9C30}"/>
              </a:ext>
            </a:extLst>
          </p:cNvPr>
          <p:cNvSpPr>
            <a:spLocks noGrp="1"/>
          </p:cNvSpPr>
          <p:nvPr>
            <p:ph idx="1"/>
          </p:nvPr>
        </p:nvSpPr>
        <p:spPr>
          <a:xfrm>
            <a:off x="677334" y="1463041"/>
            <a:ext cx="8596668" cy="4578322"/>
          </a:xfrm>
        </p:spPr>
        <p:txBody>
          <a:bodyPr/>
          <a:lstStyle/>
          <a:p>
            <a:r>
              <a:rPr kumimoji="1" lang="en-US" altLang="zh-CN" dirty="0"/>
              <a:t>Decision Tree: A decision tree is a flowchart-like structure in which each internal node represents a "test" on an attribute each branch represents the outcome of the test, and each leaf node represents a class label. </a:t>
            </a:r>
          </a:p>
          <a:p>
            <a:r>
              <a:rPr kumimoji="1" lang="en-US" altLang="zh-CN" dirty="0"/>
              <a:t>Information Entropy</a:t>
            </a:r>
            <a:r>
              <a:rPr kumimoji="1" lang="zh-CN" altLang="en-US" dirty="0"/>
              <a:t>：</a:t>
            </a:r>
            <a:endParaRPr kumimoji="1" lang="en-US" altLang="zh-CN" dirty="0"/>
          </a:p>
          <a:p>
            <a:endParaRPr kumimoji="1" lang="en-US" altLang="zh-CN" dirty="0"/>
          </a:p>
          <a:p>
            <a:endParaRPr kumimoji="1" lang="en-US" altLang="zh-CN" dirty="0"/>
          </a:p>
          <a:p>
            <a:endParaRPr kumimoji="1" lang="en-US" altLang="zh-CN" dirty="0"/>
          </a:p>
          <a:p>
            <a:r>
              <a:rPr kumimoji="1" lang="en-US" altLang="zh-CN" dirty="0"/>
              <a:t>Advantages: Easy to understand and analysis. </a:t>
            </a:r>
          </a:p>
          <a:p>
            <a:r>
              <a:rPr kumimoji="1" lang="en-US" altLang="zh-CN" dirty="0"/>
              <a:t>Disadvantages: Overfitting. </a:t>
            </a:r>
            <a:r>
              <a:rPr kumimoji="1" lang="zh-CN" altLang="en-US" dirty="0"/>
              <a:t> </a:t>
            </a:r>
            <a:endParaRPr kumimoji="1" lang="en-US" altLang="zh-CN" dirty="0"/>
          </a:p>
          <a:p>
            <a:pPr marL="457200" lvl="1" indent="0">
              <a:buNone/>
            </a:pPr>
            <a:endParaRPr kumimoji="1" lang="zh-CN" altLang="en-US" dirty="0"/>
          </a:p>
        </p:txBody>
      </p:sp>
      <p:pic>
        <p:nvPicPr>
          <p:cNvPr id="5" name="图片 4">
            <a:extLst>
              <a:ext uri="{FF2B5EF4-FFF2-40B4-BE49-F238E27FC236}">
                <a16:creationId xmlns:a16="http://schemas.microsoft.com/office/drawing/2014/main" xmlns="" id="{A6BA4CC7-8AA5-1D48-B1C1-74749BBC8635}"/>
              </a:ext>
            </a:extLst>
          </p:cNvPr>
          <p:cNvPicPr>
            <a:picLocks noChangeAspect="1"/>
          </p:cNvPicPr>
          <p:nvPr/>
        </p:nvPicPr>
        <p:blipFill>
          <a:blip r:embed="rId2"/>
          <a:stretch>
            <a:fillRect/>
          </a:stretch>
        </p:blipFill>
        <p:spPr>
          <a:xfrm>
            <a:off x="2292096" y="2990202"/>
            <a:ext cx="4572000" cy="762000"/>
          </a:xfrm>
          <a:prstGeom prst="rect">
            <a:avLst/>
          </a:prstGeom>
        </p:spPr>
      </p:pic>
    </p:spTree>
    <p:extLst>
      <p:ext uri="{BB962C8B-B14F-4D97-AF65-F5344CB8AC3E}">
        <p14:creationId xmlns:p14="http://schemas.microsoft.com/office/powerpoint/2010/main" val="2151235895"/>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平面</Template>
  <TotalTime>2637</TotalTime>
  <Words>963</Words>
  <Application>Microsoft Macintosh PowerPoint</Application>
  <PresentationFormat>Widescreen</PresentationFormat>
  <Paragraphs>108</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Trebuchet MS</vt:lpstr>
      <vt:lpstr>Wingdings 3</vt:lpstr>
      <vt:lpstr>华文新魏</vt:lpstr>
      <vt:lpstr>方正姚体</vt:lpstr>
      <vt:lpstr>平面</vt:lpstr>
      <vt:lpstr>Identify copyist of “Avila Bible” with Decision Tree</vt:lpstr>
      <vt:lpstr>Abstract </vt:lpstr>
      <vt:lpstr>Realistic meaning of this research:</vt:lpstr>
      <vt:lpstr>Background</vt:lpstr>
      <vt:lpstr>Data Description and Visualizatoin </vt:lpstr>
      <vt:lpstr>PowerPoint Presentation</vt:lpstr>
      <vt:lpstr>Variables Distribution Visualization:</vt:lpstr>
      <vt:lpstr>Variables Correlation Matrix Plot:</vt:lpstr>
      <vt:lpstr>Methodology </vt:lpstr>
      <vt:lpstr>Results</vt:lpstr>
      <vt:lpstr>F-score for each class:</vt:lpstr>
      <vt:lpstr>PowerPoint Presentation</vt:lpstr>
      <vt:lpstr>Conclusions</vt:lpstr>
      <vt:lpstr>Study Strengths and Limitations</vt:lpstr>
      <vt:lpstr>Future Study and Implications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 copyist of “Avila Bible” with Decision Tree</dc:title>
  <dc:creator>Microsoft Office 用户</dc:creator>
  <cp:lastModifiedBy>administrator</cp:lastModifiedBy>
  <cp:revision>58</cp:revision>
  <dcterms:created xsi:type="dcterms:W3CDTF">2019-03-30T15:09:05Z</dcterms:created>
  <dcterms:modified xsi:type="dcterms:W3CDTF">2019-04-26T14:16:48Z</dcterms:modified>
</cp:coreProperties>
</file>